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</p:sldMasterIdLst>
  <p:notesMasterIdLst>
    <p:notesMasterId r:id="rId39"/>
  </p:notesMasterIdLst>
  <p:sldIdLst>
    <p:sldId id="259" r:id="rId3"/>
    <p:sldId id="1665" r:id="rId4"/>
    <p:sldId id="10186" r:id="rId5"/>
    <p:sldId id="2206" r:id="rId6"/>
    <p:sldId id="2207" r:id="rId7"/>
    <p:sldId id="10225" r:id="rId8"/>
    <p:sldId id="10204" r:id="rId9"/>
    <p:sldId id="10226" r:id="rId10"/>
    <p:sldId id="2281" r:id="rId11"/>
    <p:sldId id="10205" r:id="rId12"/>
    <p:sldId id="2262" r:id="rId13"/>
    <p:sldId id="2263" r:id="rId14"/>
    <p:sldId id="2269" r:id="rId15"/>
    <p:sldId id="2274" r:id="rId16"/>
    <p:sldId id="10229" r:id="rId17"/>
    <p:sldId id="2276" r:id="rId18"/>
    <p:sldId id="2270" r:id="rId19"/>
    <p:sldId id="2271" r:id="rId20"/>
    <p:sldId id="2265" r:id="rId21"/>
    <p:sldId id="2266" r:id="rId22"/>
    <p:sldId id="2272" r:id="rId23"/>
    <p:sldId id="10230" r:id="rId24"/>
    <p:sldId id="2278" r:id="rId25"/>
    <p:sldId id="2279" r:id="rId26"/>
    <p:sldId id="2267" r:id="rId27"/>
    <p:sldId id="2277" r:id="rId28"/>
    <p:sldId id="2275" r:id="rId29"/>
    <p:sldId id="2280" r:id="rId30"/>
    <p:sldId id="10231" r:id="rId31"/>
    <p:sldId id="10232" r:id="rId32"/>
    <p:sldId id="10233" r:id="rId33"/>
    <p:sldId id="2282" r:id="rId34"/>
    <p:sldId id="2268" r:id="rId35"/>
    <p:sldId id="2283" r:id="rId36"/>
    <p:sldId id="2284" r:id="rId37"/>
    <p:sldId id="1022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  <p:cmAuthor id="2" name="zhiqin xu" initials="zx" lastIdx="1" clrIdx="1">
    <p:extLst>
      <p:ext uri="{19B8F6BF-5375-455C-9EA6-DF929625EA0E}">
        <p15:presenceInfo xmlns:p15="http://schemas.microsoft.com/office/powerpoint/2012/main" userId="5f8d2dde702fd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8571" autoAdjust="0"/>
  </p:normalViewPr>
  <p:slideViewPr>
    <p:cSldViewPr snapToGrid="0">
      <p:cViewPr varScale="1">
        <p:scale>
          <a:sx n="113" d="100"/>
          <a:sy n="113" d="100"/>
        </p:scale>
        <p:origin x="105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12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we use ResNet-20 [39] to compare the loss landscape flatness w/o dropout layers. For experiments with dropout layers, we add dropout layers after the convolutional layers, the dropout rates of dropout</a:t>
            </a: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layers are </a:t>
            </a:r>
            <a:r>
              <a:rPr lang="en-US" altLang="zh-CN" sz="1800" b="0" i="0" u="none" strike="noStrike" baseline="0" dirty="0">
                <a:latin typeface="CMR10"/>
              </a:rPr>
              <a:t>0</a:t>
            </a:r>
            <a:r>
              <a:rPr lang="en-US" altLang="zh-CN" sz="1800" b="0" i="1" u="none" strike="noStrike" baseline="0" dirty="0">
                <a:latin typeface="CMMI10"/>
              </a:rPr>
              <a:t>.</a:t>
            </a:r>
            <a:r>
              <a:rPr lang="en-US" altLang="zh-CN" sz="1800" b="0" i="0" u="none" strike="noStrike" baseline="0" dirty="0">
                <a:latin typeface="CMR10"/>
              </a:rPr>
              <a:t>8</a:t>
            </a:r>
            <a:r>
              <a:rPr lang="en-US" altLang="zh-CN" sz="1800" b="0" i="0" u="none" strike="noStrike" baseline="0" dirty="0">
                <a:latin typeface="URWPalladioL-Roma"/>
              </a:rPr>
              <a:t>.</a:t>
            </a: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Transformer: e apply dropout to the output of each sub-layer, before it is added to the sub-layer input and normalized.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51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Two-layer </a:t>
            </a:r>
            <a:r>
              <a:rPr lang="en-US" altLang="zh-CN" sz="1800" b="0" i="0" u="none" strike="noStrike" baseline="0" dirty="0" err="1">
                <a:latin typeface="NimbusSanL-Regu"/>
              </a:rPr>
              <a:t>ReLU</a:t>
            </a:r>
            <a:r>
              <a:rPr lang="en-US" altLang="zh-CN" sz="1800" b="0" i="0" u="none" strike="noStrike" baseline="0" dirty="0">
                <a:latin typeface="NimbusSanL-Regu"/>
              </a:rPr>
              <a:t> NNs trained with and without dropout. The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width of the hidden layers is </a:t>
            </a:r>
            <a:r>
              <a:rPr lang="en-US" altLang="zh-CN" sz="1800" b="0" i="0" u="none" strike="noStrike" baseline="0" dirty="0">
                <a:latin typeface="CMR8"/>
              </a:rPr>
              <a:t>1000</a:t>
            </a:r>
            <a:r>
              <a:rPr lang="en-US" altLang="zh-CN" sz="1800" b="0" i="0" u="none" strike="noStrike" baseline="0" dirty="0">
                <a:latin typeface="NimbusSanL-Regu"/>
              </a:rPr>
              <a:t>, and the learning rate for different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experiments is </a:t>
            </a:r>
            <a:r>
              <a:rPr lang="en-US" altLang="zh-CN" sz="1800" b="0" i="0" u="none" strike="noStrike" baseline="0" dirty="0">
                <a:latin typeface="CMR8"/>
              </a:rPr>
              <a:t>1 </a:t>
            </a:r>
            <a:r>
              <a:rPr lang="en-US" altLang="zh-CN" sz="1800" b="0" i="1" u="none" strike="noStrike" baseline="0" dirty="0">
                <a:latin typeface="CMSY8"/>
              </a:rPr>
              <a:t>× </a:t>
            </a:r>
            <a:r>
              <a:rPr lang="en-US" altLang="zh-CN" sz="1800" b="0" i="0" u="none" strike="noStrike" baseline="0" dirty="0">
                <a:latin typeface="CMR8"/>
              </a:rPr>
              <a:t>10</a:t>
            </a:r>
            <a:r>
              <a:rPr lang="en-US" altLang="zh-CN" sz="1800" b="0" i="1" u="none" strike="noStrike" baseline="0" dirty="0">
                <a:latin typeface="CMSY6"/>
              </a:rPr>
              <a:t>−</a:t>
            </a:r>
            <a:r>
              <a:rPr lang="en-US" altLang="zh-CN" sz="1800" b="0" i="0" u="none" strike="noStrike" baseline="0" dirty="0">
                <a:latin typeface="CMR6"/>
              </a:rPr>
              <a:t>3</a:t>
            </a:r>
            <a:r>
              <a:rPr lang="en-US" altLang="zh-CN" sz="1800" b="0" i="0" u="none" strike="noStrike" baseline="0" dirty="0">
                <a:latin typeface="NimbusSanL-Regu"/>
              </a:rPr>
              <a:t>. (a) The output of NNs with or without dropout.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(b) The loss value obtained by perturbing the network with or without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dropout in a given random direction, alpha is the step size moving in this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direction.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61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2024/5/30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38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649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7218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63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456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240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3575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2024/5/30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019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905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232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9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8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84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4406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93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7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0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43.png"/><Relationship Id="rId7" Type="http://schemas.openxmlformats.org/officeDocument/2006/relationships/image" Target="../media/image58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23.png"/><Relationship Id="rId7" Type="http://schemas.openxmlformats.org/officeDocument/2006/relationships/image" Target="../media/image1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0.png"/><Relationship Id="rId5" Type="http://schemas.openxmlformats.org/officeDocument/2006/relationships/image" Target="../media/image110.png"/><Relationship Id="rId4" Type="http://schemas.openxmlformats.org/officeDocument/2006/relationships/image" Target="../media/image1090.png"/><Relationship Id="rId9" Type="http://schemas.openxmlformats.org/officeDocument/2006/relationships/image" Target="../media/image114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dirty="0"/>
              <a:t>Dropout</a:t>
            </a:r>
            <a:r>
              <a:rPr lang="zh-CN" altLang="en-US" dirty="0"/>
              <a:t>的隐式正则化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/>
              <a:t>月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Cat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opout Explained | Papers With Code">
            <a:extLst>
              <a:ext uri="{FF2B5EF4-FFF2-40B4-BE49-F238E27FC236}">
                <a16:creationId xmlns:a16="http://schemas.microsoft.com/office/drawing/2014/main" id="{CD81A8DD-3835-2B55-826D-F70386AF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95" y="1240464"/>
            <a:ext cx="8034105" cy="437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561FDB-F351-6540-4504-BCE31CE5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" y="1435578"/>
            <a:ext cx="4751707" cy="9214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5E320D-2D75-1CBB-F037-CEA4B86DB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42" y="761979"/>
            <a:ext cx="4686300" cy="723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FE34F9F-6D41-165A-74FD-9716828DBAC9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DEB6D-2DAF-60C0-52FA-04A39D5DEB04}"/>
              </a:ext>
            </a:extLst>
          </p:cNvPr>
          <p:cNvSpPr txBox="1"/>
          <p:nvPr/>
        </p:nvSpPr>
        <p:spPr>
          <a:xfrm>
            <a:off x="381242" y="2710001"/>
            <a:ext cx="32088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If the dropout neurons are the same as those kept, nothing changed!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941F2B-F519-9511-6DAD-D921C8EE745B}"/>
              </a:ext>
            </a:extLst>
          </p:cNvPr>
          <p:cNvSpPr txBox="1"/>
          <p:nvPr/>
        </p:nvSpPr>
        <p:spPr>
          <a:xfrm>
            <a:off x="9584266" y="5776102"/>
            <a:ext cx="2607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Srivastava et al., 2014 JMLR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5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C828E-A77D-503B-10AA-019B8CCE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A6FC51-721A-453E-44A8-B6E7B45C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5" y="1262041"/>
            <a:ext cx="11131826" cy="49191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FA0507-A702-0420-9BA7-630D4ACC989A}"/>
              </a:ext>
            </a:extLst>
          </p:cNvPr>
          <p:cNvSpPr txBox="1"/>
          <p:nvPr/>
        </p:nvSpPr>
        <p:spPr>
          <a:xfrm>
            <a:off x="1119187" y="890567"/>
            <a:ext cx="10501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What is implicit regularization of Dropout?</a:t>
            </a:r>
            <a:endParaRPr lang="zh-CN" altLang="en-US"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CF7381-D3D4-9B5B-6D5A-47C2C45528DB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158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1FF41-C3FF-DC2E-D093-2A7EAF60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and flatness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E0B6DF-BB3B-B35D-34BD-A943FB25A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6090"/>
            <a:ext cx="10972800" cy="47053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1AA41C-8284-5DB0-DED8-6099683C1B9D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FCC7E-DDF0-0FFC-C36B-54889450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A0E76B-5A4C-3445-A04C-94D122B7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156185"/>
            <a:ext cx="7345680" cy="5199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4F2607-2796-C417-8A4D-D5D3BEFB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37" y="3040688"/>
            <a:ext cx="4503103" cy="8417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C05F91-06D7-6D44-802C-0CAF2717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4195764"/>
            <a:ext cx="3429000" cy="5504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D3451B-02EB-8107-0706-6DDFC3DEB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40" y="1918110"/>
            <a:ext cx="3810000" cy="7604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0E6472-7B90-57FC-0650-8C60EF879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005" y="4988213"/>
            <a:ext cx="5067127" cy="8417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CFDE490-6DF2-46FC-2A0F-4AB7602E502C}"/>
              </a:ext>
            </a:extLst>
          </p:cNvPr>
          <p:cNvSpPr txBox="1"/>
          <p:nvPr/>
        </p:nvSpPr>
        <p:spPr>
          <a:xfrm>
            <a:off x="756920" y="1276040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Network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0EEC45-2A0B-2317-7B28-E5433AF09BFE}"/>
              </a:ext>
            </a:extLst>
          </p:cNvPr>
          <p:cNvSpPr txBox="1"/>
          <p:nvPr/>
        </p:nvSpPr>
        <p:spPr>
          <a:xfrm>
            <a:off x="756920" y="2058360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Loss function</a:t>
            </a:r>
            <a:endParaRPr lang="zh-CN" altLang="en-US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5C298C-5B20-15F5-A4EC-608F21BE7AC0}"/>
              </a:ext>
            </a:extLst>
          </p:cNvPr>
          <p:cNvSpPr txBox="1"/>
          <p:nvPr/>
        </p:nvSpPr>
        <p:spPr>
          <a:xfrm>
            <a:off x="756920" y="32289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Dropout variable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11BB19-DDE7-583B-82EF-3C7F7A20B508}"/>
              </a:ext>
            </a:extLst>
          </p:cNvPr>
          <p:cNvSpPr txBox="1"/>
          <p:nvPr/>
        </p:nvSpPr>
        <p:spPr>
          <a:xfrm>
            <a:off x="797560" y="4270953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Dropout network</a:t>
            </a:r>
            <a:endParaRPr lang="zh-CN" altLang="en-US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EE1BD8-8E14-B2AD-8FC1-E464C91F8C6F}"/>
              </a:ext>
            </a:extLst>
          </p:cNvPr>
          <p:cNvSpPr txBox="1"/>
          <p:nvPr/>
        </p:nvSpPr>
        <p:spPr>
          <a:xfrm>
            <a:off x="797560" y="518185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Dropout loss</a:t>
            </a: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6632AB-CDA7-8A79-1D7D-EAFC25F169C6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54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19A6C-6180-A866-2396-98352E4D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effect on condensation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281C39-D0C0-CE3E-E0C3-7406CD5DA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5449" y="1051856"/>
            <a:ext cx="10006351" cy="43336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81A4BE-D889-40C9-0A9C-BFEE36C167CE}"/>
              </a:ext>
            </a:extLst>
          </p:cNvPr>
          <p:cNvSpPr txBox="1"/>
          <p:nvPr/>
        </p:nvSpPr>
        <p:spPr>
          <a:xfrm>
            <a:off x="10525518" y="5823851"/>
            <a:ext cx="128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width 1000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4CAA8E-0486-2DD5-2FED-46471590BCD2}"/>
              </a:ext>
            </a:extLst>
          </p:cNvPr>
          <p:cNvSpPr txBox="1"/>
          <p:nvPr/>
        </p:nvSpPr>
        <p:spPr>
          <a:xfrm>
            <a:off x="441959" y="1791454"/>
            <a:ext cx="1554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Two-layer NNs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A1B8A1-D00B-CAEB-A022-476D722B4C21}"/>
              </a:ext>
            </a:extLst>
          </p:cNvPr>
          <p:cNvSpPr txBox="1"/>
          <p:nvPr/>
        </p:nvSpPr>
        <p:spPr>
          <a:xfrm>
            <a:off x="381242" y="3930134"/>
            <a:ext cx="1737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Three-layer NNs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A39774-134B-E7D4-9F70-F07E591DD570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2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FF870-82AD-810E-D097-8B255816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Dropout:</a:t>
            </a:r>
            <a:r>
              <a:rPr lang="zh-CN" altLang="en-US" dirty="0"/>
              <a:t> </a:t>
            </a:r>
            <a:r>
              <a:rPr lang="en-US" altLang="zh-CN" dirty="0" err="1"/>
              <a:t>condense+fast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DFE8A-ED80-8A3B-F49A-D5E1118B7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2" y="914271"/>
            <a:ext cx="11570295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41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19A6C-6180-A866-2396-98352E4D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effect on condensation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71A8CA-07F8-8A38-6AC2-B3CD814F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53" y="1320800"/>
            <a:ext cx="5692405" cy="41300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4CE990-289B-BE15-2323-F8DB72389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7840" y="1466111"/>
            <a:ext cx="5054322" cy="14670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CEDE61-D153-6ADB-D519-804857F35F6A}"/>
              </a:ext>
            </a:extLst>
          </p:cNvPr>
          <p:cNvSpPr txBox="1"/>
          <p:nvPr/>
        </p:nvSpPr>
        <p:spPr>
          <a:xfrm>
            <a:off x="6847840" y="4400788"/>
            <a:ext cx="388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NimbusSanL-Regu"/>
              </a:rPr>
              <a:t>CIFAR-10 classification with ResNet-18.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740253-7E51-0489-9F0E-07AD96B0794D}"/>
              </a:ext>
            </a:extLst>
          </p:cNvPr>
          <p:cNvSpPr txBox="1"/>
          <p:nvPr/>
        </p:nvSpPr>
        <p:spPr>
          <a:xfrm>
            <a:off x="6847840" y="3095228"/>
            <a:ext cx="388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NimbusSanL-Regu"/>
              </a:rPr>
              <a:t>Counted as one neuron if their inner product larger than 0.95.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5BCBC5-9185-4949-60FA-96275FF0C7AB}"/>
              </a:ext>
            </a:extLst>
          </p:cNvPr>
          <p:cNvSpPr txBox="1"/>
          <p:nvPr/>
        </p:nvSpPr>
        <p:spPr>
          <a:xfrm>
            <a:off x="1513840" y="951468"/>
            <a:ext cx="493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NimbusSanL-Regu"/>
              </a:rPr>
              <a:t>Dropout network has fewer effective neurons.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9D3C5A-4B87-1AFD-DDEF-FBE4DC6101A4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40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FCC7E-DDF0-0FFC-C36B-54889450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Dropout: theory settings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0A9B4F-E1D8-F36C-F3C3-586EBB0F2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93" y="1301098"/>
            <a:ext cx="7400607" cy="42558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B6B2DC1-3BF7-3D3F-4DEB-75F4985304A7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0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FCC7E-DDF0-0FFC-C36B-54889450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Dropout: Expected loss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52057-3FFD-3BC1-5D18-C81D1A09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1149768"/>
            <a:ext cx="5491480" cy="886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DC8355-AAA7-53A9-B832-6ED30DFA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80" y="2977290"/>
            <a:ext cx="7553960" cy="16791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8F52FF-9EC7-B781-2FB7-0F9007203C47}"/>
              </a:ext>
            </a:extLst>
          </p:cNvPr>
          <p:cNvSpPr txBox="1"/>
          <p:nvPr/>
        </p:nvSpPr>
        <p:spPr>
          <a:xfrm>
            <a:off x="5679440" y="2204720"/>
            <a:ext cx="3286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Each neuron’s output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6D11A3-4062-25C5-4C1E-0F67BC8B0ACD}"/>
              </a:ext>
            </a:extLst>
          </p:cNvPr>
          <p:cNvSpPr txBox="1"/>
          <p:nvPr/>
        </p:nvSpPr>
        <p:spPr>
          <a:xfrm>
            <a:off x="4018280" y="21996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Each sample</a:t>
            </a:r>
            <a:endParaRPr lang="zh-CN" altLang="en-US" sz="2000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53452800-8542-67A7-0148-02B231763405}"/>
              </a:ext>
            </a:extLst>
          </p:cNvPr>
          <p:cNvSpPr/>
          <p:nvPr/>
        </p:nvSpPr>
        <p:spPr>
          <a:xfrm rot="2499344">
            <a:off x="5059680" y="2015197"/>
            <a:ext cx="7620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10639C25-A2DD-3A66-8711-5BA9A0C48F81}"/>
              </a:ext>
            </a:extLst>
          </p:cNvPr>
          <p:cNvSpPr/>
          <p:nvPr/>
        </p:nvSpPr>
        <p:spPr>
          <a:xfrm rot="19952845">
            <a:off x="5927245" y="2025248"/>
            <a:ext cx="7620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B69A31-9E51-3EFC-8DB2-BF50C9358747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00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7953DBD-5185-9C73-873E-C5E584D12142}"/>
              </a:ext>
            </a:extLst>
          </p:cNvPr>
          <p:cNvSpPr/>
          <p:nvPr/>
        </p:nvSpPr>
        <p:spPr>
          <a:xfrm>
            <a:off x="2006600" y="1574800"/>
            <a:ext cx="1849120" cy="2560320"/>
          </a:xfrm>
          <a:custGeom>
            <a:avLst/>
            <a:gdLst>
              <a:gd name="connsiteX0" fmla="*/ 0 w 1849120"/>
              <a:gd name="connsiteY0" fmla="*/ 0 h 2560320"/>
              <a:gd name="connsiteX1" fmla="*/ 802640 w 1849120"/>
              <a:gd name="connsiteY1" fmla="*/ 238760 h 2560320"/>
              <a:gd name="connsiteX2" fmla="*/ 1336040 w 1849120"/>
              <a:gd name="connsiteY2" fmla="*/ 751840 h 2560320"/>
              <a:gd name="connsiteX3" fmla="*/ 1615440 w 1849120"/>
              <a:gd name="connsiteY3" fmla="*/ 1442720 h 2560320"/>
              <a:gd name="connsiteX4" fmla="*/ 1849120 w 1849120"/>
              <a:gd name="connsiteY4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9120" h="2560320">
                <a:moveTo>
                  <a:pt x="0" y="0"/>
                </a:moveTo>
                <a:cubicBezTo>
                  <a:pt x="289983" y="56726"/>
                  <a:pt x="579967" y="113453"/>
                  <a:pt x="802640" y="238760"/>
                </a:cubicBezTo>
                <a:cubicBezTo>
                  <a:pt x="1025313" y="364067"/>
                  <a:pt x="1200573" y="551180"/>
                  <a:pt x="1336040" y="751840"/>
                </a:cubicBezTo>
                <a:cubicBezTo>
                  <a:pt x="1471507" y="952500"/>
                  <a:pt x="1529927" y="1141307"/>
                  <a:pt x="1615440" y="1442720"/>
                </a:cubicBezTo>
                <a:cubicBezTo>
                  <a:pt x="1700953" y="1744133"/>
                  <a:pt x="1811867" y="2379133"/>
                  <a:pt x="1849120" y="256032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8D1725-D7ED-08B1-CFD1-1521D5BF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2"/>
                </a:solidFill>
              </a:rPr>
              <a:t>Modified gradient flow</a:t>
            </a:r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DB7E8566-A156-904D-7BA5-9AB5B62074ED}"/>
              </a:ext>
            </a:extLst>
          </p:cNvPr>
          <p:cNvSpPr/>
          <p:nvPr/>
        </p:nvSpPr>
        <p:spPr>
          <a:xfrm>
            <a:off x="767080" y="1417320"/>
            <a:ext cx="2794000" cy="2819400"/>
          </a:xfrm>
          <a:custGeom>
            <a:avLst/>
            <a:gdLst>
              <a:gd name="connsiteX0" fmla="*/ 0 w 2336800"/>
              <a:gd name="connsiteY0" fmla="*/ 0 h 2372360"/>
              <a:gd name="connsiteX1" fmla="*/ 1254760 w 2336800"/>
              <a:gd name="connsiteY1" fmla="*/ 223520 h 2372360"/>
              <a:gd name="connsiteX2" fmla="*/ 1889760 w 2336800"/>
              <a:gd name="connsiteY2" fmla="*/ 1016000 h 2372360"/>
              <a:gd name="connsiteX3" fmla="*/ 2336800 w 2336800"/>
              <a:gd name="connsiteY3" fmla="*/ 2372360 h 237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6800" h="2372360">
                <a:moveTo>
                  <a:pt x="0" y="0"/>
                </a:moveTo>
                <a:cubicBezTo>
                  <a:pt x="469900" y="27093"/>
                  <a:pt x="939800" y="54187"/>
                  <a:pt x="1254760" y="223520"/>
                </a:cubicBezTo>
                <a:cubicBezTo>
                  <a:pt x="1569720" y="392853"/>
                  <a:pt x="1709420" y="657860"/>
                  <a:pt x="1889760" y="1016000"/>
                </a:cubicBezTo>
                <a:cubicBezTo>
                  <a:pt x="2070100" y="1374140"/>
                  <a:pt x="2269067" y="2144607"/>
                  <a:pt x="2336800" y="237236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724DC66-2604-829E-F216-CAB8CD13D335}"/>
              </a:ext>
            </a:extLst>
          </p:cNvPr>
          <p:cNvCxnSpPr/>
          <p:nvPr/>
        </p:nvCxnSpPr>
        <p:spPr>
          <a:xfrm>
            <a:off x="2026920" y="1564640"/>
            <a:ext cx="828040" cy="25908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7EBE559-628A-2942-228A-ABE38CF2AF4B}"/>
              </a:ext>
            </a:extLst>
          </p:cNvPr>
          <p:cNvCxnSpPr>
            <a:cxnSpLocks/>
          </p:cNvCxnSpPr>
          <p:nvPr/>
        </p:nvCxnSpPr>
        <p:spPr>
          <a:xfrm>
            <a:off x="2854960" y="1841500"/>
            <a:ext cx="513080" cy="50546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D2B9FB6-8E48-C581-C2FB-937D2AD1D7FA}"/>
              </a:ext>
            </a:extLst>
          </p:cNvPr>
          <p:cNvCxnSpPr>
            <a:cxnSpLocks/>
          </p:cNvCxnSpPr>
          <p:nvPr/>
        </p:nvCxnSpPr>
        <p:spPr>
          <a:xfrm>
            <a:off x="3368040" y="2350770"/>
            <a:ext cx="256540" cy="68834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2183D36-2331-BDC8-49D0-7E066A76B9D6}"/>
              </a:ext>
            </a:extLst>
          </p:cNvPr>
          <p:cNvSpPr txBox="1"/>
          <p:nvPr/>
        </p:nvSpPr>
        <p:spPr>
          <a:xfrm>
            <a:off x="1483360" y="3098800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Gradient flow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20F84E-0575-291D-B95C-34AE5C3BF732}"/>
              </a:ext>
            </a:extLst>
          </p:cNvPr>
          <p:cNvSpPr txBox="1"/>
          <p:nvPr/>
        </p:nvSpPr>
        <p:spPr>
          <a:xfrm>
            <a:off x="3820160" y="2999680"/>
            <a:ext cx="196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00B050"/>
                </a:solidFill>
              </a:rPr>
              <a:t>Modified gradient flow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D1C8382-54FA-BF0C-38EB-A6D933DAA8BD}"/>
              </a:ext>
            </a:extLst>
          </p:cNvPr>
          <p:cNvCxnSpPr>
            <a:cxnSpLocks/>
          </p:cNvCxnSpPr>
          <p:nvPr/>
        </p:nvCxnSpPr>
        <p:spPr>
          <a:xfrm>
            <a:off x="3581400" y="1621749"/>
            <a:ext cx="1026160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297887D-B43D-D1ED-95E0-2543BC669596}"/>
              </a:ext>
            </a:extLst>
          </p:cNvPr>
          <p:cNvSpPr txBox="1"/>
          <p:nvPr/>
        </p:nvSpPr>
        <p:spPr>
          <a:xfrm>
            <a:off x="3876040" y="1716980"/>
            <a:ext cx="2534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0070C0"/>
                </a:solidFill>
              </a:rPr>
              <a:t>Discretized gradient descent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8952AD9-303F-02D8-6A8E-B857BF8D2AC4}"/>
              </a:ext>
            </a:extLst>
          </p:cNvPr>
          <p:cNvSpPr/>
          <p:nvPr/>
        </p:nvSpPr>
        <p:spPr>
          <a:xfrm>
            <a:off x="2852420" y="1818640"/>
            <a:ext cx="45719" cy="4571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0ADEC0E-02D0-0C87-A922-3DB3C1BBC8B3}"/>
              </a:ext>
            </a:extLst>
          </p:cNvPr>
          <p:cNvSpPr/>
          <p:nvPr/>
        </p:nvSpPr>
        <p:spPr>
          <a:xfrm>
            <a:off x="3368040" y="2367281"/>
            <a:ext cx="45719" cy="4571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5DE9971-93ED-1E1E-D535-8F235A2AD562}"/>
              </a:ext>
            </a:extLst>
          </p:cNvPr>
          <p:cNvSpPr/>
          <p:nvPr/>
        </p:nvSpPr>
        <p:spPr>
          <a:xfrm>
            <a:off x="3608071" y="3023235"/>
            <a:ext cx="45719" cy="4571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A9B9129-5B93-4702-8AC3-7B906F29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4487405"/>
            <a:ext cx="9631680" cy="8435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66C4A05-F504-AFE7-D989-532BDC5E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0" y="1010891"/>
            <a:ext cx="5491480" cy="88627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518874A-6817-362C-B42E-3A707EC12099}"/>
              </a:ext>
            </a:extLst>
          </p:cNvPr>
          <p:cNvSpPr txBox="1"/>
          <p:nvPr/>
        </p:nvSpPr>
        <p:spPr>
          <a:xfrm>
            <a:off x="8905240" y="2065843"/>
            <a:ext cx="3286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Each neuron’s output</a:t>
            </a:r>
            <a:endParaRPr lang="zh-CN" altLang="en-US" sz="2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261C97-106D-792F-DA74-53C112A60000}"/>
              </a:ext>
            </a:extLst>
          </p:cNvPr>
          <p:cNvSpPr txBox="1"/>
          <p:nvPr/>
        </p:nvSpPr>
        <p:spPr>
          <a:xfrm>
            <a:off x="7244080" y="2060763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Each sample</a:t>
            </a:r>
            <a:endParaRPr lang="zh-CN" altLang="en-US" sz="2000" dirty="0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F73EA530-398C-21AE-3BE3-342F653C7C82}"/>
              </a:ext>
            </a:extLst>
          </p:cNvPr>
          <p:cNvSpPr/>
          <p:nvPr/>
        </p:nvSpPr>
        <p:spPr>
          <a:xfrm rot="2499344">
            <a:off x="8285480" y="1876320"/>
            <a:ext cx="7620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8FC1057C-DAA7-C422-62E8-CCBC0D420A86}"/>
              </a:ext>
            </a:extLst>
          </p:cNvPr>
          <p:cNvSpPr/>
          <p:nvPr/>
        </p:nvSpPr>
        <p:spPr>
          <a:xfrm rot="19952845">
            <a:off x="9153045" y="1886371"/>
            <a:ext cx="7620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C6884BB-21FB-0C5B-C77B-3564CFF95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40" y="2624314"/>
            <a:ext cx="4918643" cy="80468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C78C7E5-9DB2-0DD7-4EBF-0551133C3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959" y="3519278"/>
            <a:ext cx="4467965" cy="96515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0F9B84D-2501-DC08-C86D-2D4480048A29}"/>
              </a:ext>
            </a:extLst>
          </p:cNvPr>
          <p:cNvSpPr/>
          <p:nvPr/>
        </p:nvSpPr>
        <p:spPr>
          <a:xfrm>
            <a:off x="6705600" y="5330964"/>
            <a:ext cx="27432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5B3E13E-1E7B-9712-80E0-D7B711A84833}"/>
              </a:ext>
            </a:extLst>
          </p:cNvPr>
          <p:cNvSpPr txBox="1"/>
          <p:nvPr/>
        </p:nvSpPr>
        <p:spPr>
          <a:xfrm>
            <a:off x="6675120" y="5491539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Implicit regularization!</a:t>
            </a: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59A48C-1883-960C-3D5B-914963B0EF11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69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17333" y="2808288"/>
            <a:ext cx="5624513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回顾参数凝聚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19A6C-6180-A866-2396-98352E4DA6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Validation of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19A6C-6180-A866-2396-98352E4DA6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88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62C7F3A-09D8-CA32-280A-4CFC56494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955011"/>
            <a:ext cx="5491480" cy="886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412881-79E8-0A2E-F0CD-1AD98EB4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955011"/>
            <a:ext cx="4918643" cy="804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281C39-D0C0-CE3E-E0C3-7406CD5DA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20" y="2049249"/>
            <a:ext cx="10627360" cy="4011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116B6C5-269F-122B-E8C1-607D570B8D1B}"/>
                  </a:ext>
                </a:extLst>
              </p:cNvPr>
              <p:cNvSpPr txBox="1"/>
              <p:nvPr/>
            </p:nvSpPr>
            <p:spPr>
              <a:xfrm>
                <a:off x="7284720" y="1639988"/>
                <a:ext cx="34239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/>
                  <a:t>Small learning rate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116B6C5-269F-122B-E8C1-607D570B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0" y="1639988"/>
                <a:ext cx="3423920" cy="400110"/>
              </a:xfrm>
              <a:prstGeom prst="rect">
                <a:avLst/>
              </a:prstGeom>
              <a:blipFill>
                <a:blip r:embed="rId6"/>
                <a:stretch>
                  <a:fillRect l="-1779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D81A4BE-D889-40C9-0A9C-BFEE36C167CE}"/>
              </a:ext>
            </a:extLst>
          </p:cNvPr>
          <p:cNvSpPr txBox="1"/>
          <p:nvPr/>
        </p:nvSpPr>
        <p:spPr>
          <a:xfrm>
            <a:off x="6995160" y="5981331"/>
            <a:ext cx="5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Two-layer NNs of width 1000</a:t>
            </a:r>
            <a:r>
              <a:rPr lang="en-US" altLang="zh-CN" dirty="0">
                <a:solidFill>
                  <a:schemeClr val="tx2"/>
                </a:solidFill>
                <a:latin typeface="NimbusSanL-Regu"/>
              </a:rPr>
              <a:t>,</a:t>
            </a:r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1000 images of MNIST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F4A800-D7F2-B31F-3896-B265FDB7CD71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0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19A6C-6180-A866-2396-98352E4DA6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Validation of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19A6C-6180-A866-2396-98352E4DA6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88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62C7F3A-09D8-CA32-280A-4CFC56494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955011"/>
            <a:ext cx="5491480" cy="886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412881-79E8-0A2E-F0CD-1AD98EB4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955011"/>
            <a:ext cx="4918643" cy="804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281C39-D0C0-CE3E-E0C3-7406CD5DA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818" y="2049249"/>
            <a:ext cx="10222364" cy="40118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81A4BE-D889-40C9-0A9C-BFEE36C167CE}"/>
              </a:ext>
            </a:extLst>
          </p:cNvPr>
          <p:cNvSpPr txBox="1"/>
          <p:nvPr/>
        </p:nvSpPr>
        <p:spPr>
          <a:xfrm>
            <a:off x="9413240" y="5981331"/>
            <a:ext cx="2778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VGG9, images </a:t>
            </a:r>
            <a:r>
              <a:rPr lang="en-US" altLang="zh-CN" dirty="0">
                <a:solidFill>
                  <a:schemeClr val="tx2"/>
                </a:solidFill>
                <a:latin typeface="NimbusSanL-Regu"/>
              </a:rPr>
              <a:t>of CIFAR-10</a:t>
            </a:r>
            <a:endParaRPr lang="zh-CN" altLang="en-US" dirty="0">
              <a:solidFill>
                <a:schemeClr val="tx2"/>
              </a:solidFill>
              <a:latin typeface="NimbusSanL-Regu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267797-B97B-48F7-BCF4-6326D5FB8659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FCC7E-DDF0-0FFC-C36B-54889450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Dropout: Expected loss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52057-3FFD-3BC1-5D18-C81D1A09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1149768"/>
            <a:ext cx="5491480" cy="8862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8F52FF-9EC7-B781-2FB7-0F9007203C47}"/>
              </a:ext>
            </a:extLst>
          </p:cNvPr>
          <p:cNvSpPr txBox="1"/>
          <p:nvPr/>
        </p:nvSpPr>
        <p:spPr>
          <a:xfrm>
            <a:off x="5679440" y="2204720"/>
            <a:ext cx="3286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Each neuron’s output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6D11A3-4062-25C5-4C1E-0F67BC8B0ACD}"/>
              </a:ext>
            </a:extLst>
          </p:cNvPr>
          <p:cNvSpPr txBox="1"/>
          <p:nvPr/>
        </p:nvSpPr>
        <p:spPr>
          <a:xfrm>
            <a:off x="4018280" y="21996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Each sample</a:t>
            </a:r>
            <a:endParaRPr lang="zh-CN" altLang="en-US" sz="2000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53452800-8542-67A7-0148-02B231763405}"/>
              </a:ext>
            </a:extLst>
          </p:cNvPr>
          <p:cNvSpPr/>
          <p:nvPr/>
        </p:nvSpPr>
        <p:spPr>
          <a:xfrm rot="2499344">
            <a:off x="5059680" y="2015197"/>
            <a:ext cx="7620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10639C25-A2DD-3A66-8711-5BA9A0C48F81}"/>
              </a:ext>
            </a:extLst>
          </p:cNvPr>
          <p:cNvSpPr/>
          <p:nvPr/>
        </p:nvSpPr>
        <p:spPr>
          <a:xfrm rot="19952845">
            <a:off x="5927245" y="2025248"/>
            <a:ext cx="7620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B69A31-9E51-3EFC-8DB2-BF50C9358747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21F23F-E2E6-5CEC-CE75-A47FD3CB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67" y="3154728"/>
            <a:ext cx="6347532" cy="11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42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regularization of Dropout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9798E8-A006-8A7D-B938-5FBF0F62C87F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4EF0AF-C165-53B9-CEED-3DACF2AFC928}"/>
                  </a:ext>
                </a:extLst>
              </p:cNvPr>
              <p:cNvSpPr txBox="1"/>
              <p:nvPr/>
            </p:nvSpPr>
            <p:spPr>
              <a:xfrm>
                <a:off x="4366530" y="1185549"/>
                <a:ext cx="41898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4EF0AF-C165-53B9-CEED-3DACF2AFC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530" y="1185549"/>
                <a:ext cx="4189800" cy="369332"/>
              </a:xfrm>
              <a:prstGeom prst="rect">
                <a:avLst/>
              </a:prstGeom>
              <a:blipFill>
                <a:blip r:embed="rId2"/>
                <a:stretch>
                  <a:fillRect l="-1163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FA8E1D-2B07-6AF1-25D6-711F3B2C3AC5}"/>
                  </a:ext>
                </a:extLst>
              </p:cNvPr>
              <p:cNvSpPr txBox="1"/>
              <p:nvPr/>
            </p:nvSpPr>
            <p:spPr>
              <a:xfrm>
                <a:off x="5083263" y="2045715"/>
                <a:ext cx="38413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2"/>
                    </a:solidFill>
                  </a:rPr>
                  <a:t>}</a:t>
                </a:r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FA8E1D-2B07-6AF1-25D6-711F3B2C3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263" y="2045715"/>
                <a:ext cx="3841373" cy="369332"/>
              </a:xfrm>
              <a:prstGeom prst="rect">
                <a:avLst/>
              </a:prstGeom>
              <a:blipFill>
                <a:blip r:embed="rId3"/>
                <a:stretch>
                  <a:fillRect l="-2857" t="-25000" r="-2063" b="-5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401FE2C-9630-53E1-A97E-513E9918AF4A}"/>
              </a:ext>
            </a:extLst>
          </p:cNvPr>
          <p:cNvSpPr txBox="1"/>
          <p:nvPr/>
        </p:nvSpPr>
        <p:spPr>
          <a:xfrm>
            <a:off x="2529775" y="1185549"/>
            <a:ext cx="173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model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6DAAB6-0631-81D9-3F24-8A2ECC9B2B5B}"/>
              </a:ext>
            </a:extLst>
          </p:cNvPr>
          <p:cNvSpPr txBox="1"/>
          <p:nvPr/>
        </p:nvSpPr>
        <p:spPr>
          <a:xfrm>
            <a:off x="2529775" y="1977173"/>
            <a:ext cx="173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Target data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DCA678-9106-2C4E-AA22-52CBE48A181D}"/>
              </a:ext>
            </a:extLst>
          </p:cNvPr>
          <p:cNvSpPr txBox="1"/>
          <p:nvPr/>
        </p:nvSpPr>
        <p:spPr>
          <a:xfrm>
            <a:off x="1876926" y="2723828"/>
            <a:ext cx="226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Perfect fitting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6B34A42-21E9-9C63-2C3D-2EDA0AEFEC93}"/>
                  </a:ext>
                </a:extLst>
              </p:cNvPr>
              <p:cNvSpPr txBox="1"/>
              <p:nvPr/>
            </p:nvSpPr>
            <p:spPr>
              <a:xfrm>
                <a:off x="4260652" y="2811749"/>
                <a:ext cx="4512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6B34A42-21E9-9C63-2C3D-2EDA0AEFE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52" y="2811749"/>
                <a:ext cx="451264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7E2899-5D12-D7F4-B4FC-E174326FCEEB}"/>
                  </a:ext>
                </a:extLst>
              </p:cNvPr>
              <p:cNvSpPr txBox="1"/>
              <p:nvPr/>
            </p:nvSpPr>
            <p:spPr>
              <a:xfrm>
                <a:off x="4260652" y="3291860"/>
                <a:ext cx="4512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7E2899-5D12-D7F4-B4FC-E174326F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52" y="3291860"/>
                <a:ext cx="451264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A05D6B6-9C0C-E509-01CD-74898BEC4E29}"/>
                  </a:ext>
                </a:extLst>
              </p:cNvPr>
              <p:cNvSpPr txBox="1"/>
              <p:nvPr/>
            </p:nvSpPr>
            <p:spPr>
              <a:xfrm>
                <a:off x="1876926" y="3858212"/>
                <a:ext cx="918155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A05D6B6-9C0C-E509-01CD-74898BEC4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26" y="3858212"/>
                <a:ext cx="9181551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26068E-35D4-F6F9-F497-7EEA7D9461AE}"/>
                  </a:ext>
                </a:extLst>
              </p:cNvPr>
              <p:cNvSpPr txBox="1"/>
              <p:nvPr/>
            </p:nvSpPr>
            <p:spPr>
              <a:xfrm>
                <a:off x="4581624" y="4513069"/>
                <a:ext cx="31683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26068E-35D4-F6F9-F497-7EEA7D946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624" y="4513069"/>
                <a:ext cx="3168303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FB431C3-16D2-6C03-B718-FEBA7C1347A6}"/>
                  </a:ext>
                </a:extLst>
              </p:cNvPr>
              <p:cNvSpPr txBox="1"/>
              <p:nvPr/>
            </p:nvSpPr>
            <p:spPr>
              <a:xfrm>
                <a:off x="4048080" y="5338569"/>
                <a:ext cx="4235390" cy="806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FB431C3-16D2-6C03-B718-FEBA7C134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80" y="5338569"/>
                <a:ext cx="4235390" cy="806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434F885-7BAF-BDCF-108B-3986B693C3D4}"/>
              </a:ext>
            </a:extLst>
          </p:cNvPr>
          <p:cNvCxnSpPr>
            <a:endCxn id="20" idx="1"/>
          </p:cNvCxnSpPr>
          <p:nvPr/>
        </p:nvCxnSpPr>
        <p:spPr>
          <a:xfrm>
            <a:off x="2916455" y="4262107"/>
            <a:ext cx="1665169" cy="5895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6260490-A89D-ECA5-5452-119CD6C9C6C9}"/>
              </a:ext>
            </a:extLst>
          </p:cNvPr>
          <p:cNvCxnSpPr>
            <a:cxnSpLocks/>
          </p:cNvCxnSpPr>
          <p:nvPr/>
        </p:nvCxnSpPr>
        <p:spPr>
          <a:xfrm>
            <a:off x="6165775" y="4262073"/>
            <a:ext cx="0" cy="3665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DEAF01-EF79-5BB7-1A75-06DFD052F5C0}"/>
              </a:ext>
            </a:extLst>
          </p:cNvPr>
          <p:cNvCxnSpPr/>
          <p:nvPr/>
        </p:nvCxnSpPr>
        <p:spPr>
          <a:xfrm flipH="1">
            <a:off x="7594333" y="4186989"/>
            <a:ext cx="1178965" cy="548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2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regularization of Dropout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9798E8-A006-8A7D-B938-5FBF0F62C87F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AFA4E39-6A3E-FF2C-09CB-3963783E6AF5}"/>
              </a:ext>
            </a:extLst>
          </p:cNvPr>
          <p:cNvCxnSpPr>
            <a:cxnSpLocks/>
          </p:cNvCxnSpPr>
          <p:nvPr/>
        </p:nvCxnSpPr>
        <p:spPr>
          <a:xfrm flipV="1">
            <a:off x="7081192" y="3210214"/>
            <a:ext cx="0" cy="703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1E0589-9357-7A89-808E-4D5FF128D0F4}"/>
              </a:ext>
            </a:extLst>
          </p:cNvPr>
          <p:cNvCxnSpPr>
            <a:cxnSpLocks/>
          </p:cNvCxnSpPr>
          <p:nvPr/>
        </p:nvCxnSpPr>
        <p:spPr>
          <a:xfrm flipH="1" flipV="1">
            <a:off x="3234347" y="3210214"/>
            <a:ext cx="572756" cy="72055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E14776A-5C19-D571-2612-959CFE570BB8}"/>
              </a:ext>
            </a:extLst>
          </p:cNvPr>
          <p:cNvCxnSpPr>
            <a:cxnSpLocks/>
          </p:cNvCxnSpPr>
          <p:nvPr/>
        </p:nvCxnSpPr>
        <p:spPr>
          <a:xfrm flipV="1">
            <a:off x="4536445" y="3210214"/>
            <a:ext cx="546799" cy="72055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A3778FF-4378-0DDA-7ADB-451AA9231F0C}"/>
              </a:ext>
            </a:extLst>
          </p:cNvPr>
          <p:cNvSpPr/>
          <p:nvPr/>
        </p:nvSpPr>
        <p:spPr>
          <a:xfrm>
            <a:off x="5746435" y="3366804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E8F1917-F72A-AE68-C0E6-B967CE87B46F}"/>
              </a:ext>
            </a:extLst>
          </p:cNvPr>
          <p:cNvSpPr/>
          <p:nvPr/>
        </p:nvSpPr>
        <p:spPr>
          <a:xfrm>
            <a:off x="4120863" y="3210214"/>
            <a:ext cx="45719" cy="56438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B79C39D-570B-01D8-25B9-6702F7FA00C9}"/>
              </a:ext>
            </a:extLst>
          </p:cNvPr>
          <p:cNvSpPr/>
          <p:nvPr/>
        </p:nvSpPr>
        <p:spPr>
          <a:xfrm>
            <a:off x="7715912" y="3454603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70E4489-F5F6-F9DF-68E8-706DEC44FC06}"/>
              </a:ext>
            </a:extLst>
          </p:cNvPr>
          <p:cNvSpPr/>
          <p:nvPr/>
        </p:nvSpPr>
        <p:spPr>
          <a:xfrm>
            <a:off x="7959333" y="3227675"/>
            <a:ext cx="45719" cy="56438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0ADECB6-4EBE-146F-599F-1DA984C05FEC}"/>
              </a:ext>
            </a:extLst>
          </p:cNvPr>
          <p:cNvSpPr/>
          <p:nvPr/>
        </p:nvSpPr>
        <p:spPr>
          <a:xfrm>
            <a:off x="5746435" y="3492405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20DFB52-D643-50F5-6476-81774708E976}"/>
              </a:ext>
            </a:extLst>
          </p:cNvPr>
          <p:cNvCxnSpPr>
            <a:cxnSpLocks/>
          </p:cNvCxnSpPr>
          <p:nvPr/>
        </p:nvCxnSpPr>
        <p:spPr>
          <a:xfrm flipV="1">
            <a:off x="8859751" y="3210214"/>
            <a:ext cx="0" cy="703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1A8C080-F7CE-CA18-0DFD-C05C7AEBF342}"/>
              </a:ext>
            </a:extLst>
          </p:cNvPr>
          <p:cNvSpPr/>
          <p:nvPr/>
        </p:nvSpPr>
        <p:spPr>
          <a:xfrm>
            <a:off x="3869067" y="3437722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7B78A8-28BA-BA69-FE82-5F0B4BCCB0C2}"/>
                  </a:ext>
                </a:extLst>
              </p:cNvPr>
              <p:cNvSpPr txBox="1"/>
              <p:nvPr/>
            </p:nvSpPr>
            <p:spPr>
              <a:xfrm>
                <a:off x="4603710" y="1036984"/>
                <a:ext cx="31683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7B78A8-28BA-BA69-FE82-5F0B4BCCB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10" y="1036984"/>
                <a:ext cx="316830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08F408-230D-61BD-57AB-29E89BD42BFA}"/>
                  </a:ext>
                </a:extLst>
              </p:cNvPr>
              <p:cNvSpPr txBox="1"/>
              <p:nvPr/>
            </p:nvSpPr>
            <p:spPr>
              <a:xfrm>
                <a:off x="4070166" y="1862484"/>
                <a:ext cx="4235390" cy="806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08F408-230D-61BD-57AB-29E89BD4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166" y="1862484"/>
                <a:ext cx="4235390" cy="806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5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8980D-5F26-BBE6-3E1E-B759A761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GD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GD+dropout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A056C6-C234-B2BB-13F6-D11F4AC7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232"/>
            <a:ext cx="12192000" cy="41615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D63C9A-9243-FE12-6272-ACE36FAD0CA0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52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8980D-5F26-BBE6-3E1E-B759A761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effect on generalization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095B0A-C01C-3FC2-4BC7-61E34B8C3A1D}"/>
              </a:ext>
            </a:extLst>
          </p:cNvPr>
          <p:cNvSpPr txBox="1"/>
          <p:nvPr/>
        </p:nvSpPr>
        <p:spPr>
          <a:xfrm>
            <a:off x="518160" y="838200"/>
            <a:ext cx="937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Teacher student setup</a:t>
            </a:r>
          </a:p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Teacher network: two-layer tanh NN, width 2, </a:t>
            </a:r>
            <a:r>
              <a:rPr lang="en-US" altLang="zh-CN" sz="2000" dirty="0">
                <a:solidFill>
                  <a:srgbClr val="FF0000"/>
                </a:solidFill>
              </a:rPr>
              <a:t>6 free parameters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Student network: two-layer tanh NN, width 1000, </a:t>
            </a:r>
            <a:r>
              <a:rPr lang="en-US" altLang="zh-CN" sz="2000" dirty="0">
                <a:solidFill>
                  <a:srgbClr val="FF0000"/>
                </a:solidFill>
              </a:rPr>
              <a:t>3000 free parameters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F1929A-638B-AC9A-56C0-4B594BBA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24" y="2489200"/>
            <a:ext cx="6330425" cy="3733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898A24-0FCC-1DEF-D6AB-4F4BFB2C1611}"/>
              </a:ext>
            </a:extLst>
          </p:cNvPr>
          <p:cNvSpPr txBox="1"/>
          <p:nvPr/>
        </p:nvSpPr>
        <p:spPr>
          <a:xfrm>
            <a:off x="2103120" y="2052004"/>
            <a:ext cx="902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/>
              <a:t>Condensation: even large networks require few samples to generalize well!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52976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19A6C-6180-A866-2396-98352E4D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SGD NO effect on condensation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81A4BE-D889-40C9-0A9C-BFEE36C167CE}"/>
              </a:ext>
            </a:extLst>
          </p:cNvPr>
          <p:cNvSpPr txBox="1"/>
          <p:nvPr/>
        </p:nvSpPr>
        <p:spPr>
          <a:xfrm>
            <a:off x="10525518" y="5823851"/>
            <a:ext cx="128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width 1000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E0DA9A-11BF-CC24-A439-2523AE73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20" y="1188903"/>
            <a:ext cx="9580880" cy="42893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C0D3B8-2299-1CBD-BE35-A27C6F5478E8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6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regularization of Dropout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9798E8-A006-8A7D-B938-5FBF0F62C87F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2F1C8A-D043-5958-24FC-FBE3F267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1" y="873760"/>
            <a:ext cx="5765069" cy="53238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96D675-7522-70C1-6B89-3352DF6D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60" y="1237284"/>
            <a:ext cx="4963160" cy="15920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46A2FA-17D2-F74B-36F6-89858ED78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080" y="3739028"/>
            <a:ext cx="4927600" cy="16835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5F2A5C8-0B14-59BF-0DA9-86C1557B1BF5}"/>
              </a:ext>
            </a:extLst>
          </p:cNvPr>
          <p:cNvSpPr txBox="1"/>
          <p:nvPr/>
        </p:nvSpPr>
        <p:spPr>
          <a:xfrm>
            <a:off x="8124190" y="814965"/>
            <a:ext cx="284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NimbusSanL-Regu"/>
              </a:rPr>
              <a:t>Minimal convexity changes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549156-E8D4-BE2E-D744-F899A925915A}"/>
              </a:ext>
            </a:extLst>
          </p:cNvPr>
          <p:cNvSpPr txBox="1"/>
          <p:nvPr/>
        </p:nvSpPr>
        <p:spPr>
          <a:xfrm>
            <a:off x="8124190" y="3177680"/>
            <a:ext cx="284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NimbusSanL-Regu"/>
              </a:rPr>
              <a:t>intercept point limit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5BB6546-EB94-A4AD-C7BA-DC209F21FB29}"/>
              </a:ext>
            </a:extLst>
          </p:cNvPr>
          <p:cNvCxnSpPr/>
          <p:nvPr/>
        </p:nvCxnSpPr>
        <p:spPr>
          <a:xfrm>
            <a:off x="6990080" y="5801360"/>
            <a:ext cx="746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FABAFA-7BE8-6F43-F16B-D6DF939FDACA}"/>
              </a:ext>
            </a:extLst>
          </p:cNvPr>
          <p:cNvCxnSpPr>
            <a:cxnSpLocks/>
          </p:cNvCxnSpPr>
          <p:nvPr/>
        </p:nvCxnSpPr>
        <p:spPr>
          <a:xfrm flipV="1">
            <a:off x="7736840" y="5365598"/>
            <a:ext cx="477520" cy="4357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DAEB468-66EE-AE11-5F4D-B3D33734875C}"/>
              </a:ext>
            </a:extLst>
          </p:cNvPr>
          <p:cNvCxnSpPr/>
          <p:nvPr/>
        </p:nvCxnSpPr>
        <p:spPr>
          <a:xfrm>
            <a:off x="8168640" y="5801360"/>
            <a:ext cx="746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9EAA601-BDA2-4AD4-5B30-4601EF6B1D84}"/>
              </a:ext>
            </a:extLst>
          </p:cNvPr>
          <p:cNvCxnSpPr>
            <a:cxnSpLocks/>
          </p:cNvCxnSpPr>
          <p:nvPr/>
        </p:nvCxnSpPr>
        <p:spPr>
          <a:xfrm flipV="1">
            <a:off x="8915400" y="5583480"/>
            <a:ext cx="615120" cy="2178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F3A0446-51F2-B2C5-71C6-4AEDD4F3B797}"/>
              </a:ext>
            </a:extLst>
          </p:cNvPr>
          <p:cNvCxnSpPr/>
          <p:nvPr/>
        </p:nvCxnSpPr>
        <p:spPr>
          <a:xfrm>
            <a:off x="9545320" y="5801360"/>
            <a:ext cx="746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41BF328-0122-B113-4DCE-373B006A80A7}"/>
              </a:ext>
            </a:extLst>
          </p:cNvPr>
          <p:cNvCxnSpPr>
            <a:cxnSpLocks/>
          </p:cNvCxnSpPr>
          <p:nvPr/>
        </p:nvCxnSpPr>
        <p:spPr>
          <a:xfrm>
            <a:off x="10292080" y="5801360"/>
            <a:ext cx="477520" cy="2416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181696C-405C-8C9E-50F0-767005F2F28D}"/>
              </a:ext>
            </a:extLst>
          </p:cNvPr>
          <p:cNvCxnSpPr>
            <a:cxnSpLocks/>
          </p:cNvCxnSpPr>
          <p:nvPr/>
        </p:nvCxnSpPr>
        <p:spPr>
          <a:xfrm>
            <a:off x="10665460" y="5801360"/>
            <a:ext cx="746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BDA6B8B-2CDE-CBFF-7455-6BFCA9FA8791}"/>
              </a:ext>
            </a:extLst>
          </p:cNvPr>
          <p:cNvCxnSpPr>
            <a:cxnSpLocks/>
          </p:cNvCxnSpPr>
          <p:nvPr/>
        </p:nvCxnSpPr>
        <p:spPr>
          <a:xfrm>
            <a:off x="11412220" y="5801360"/>
            <a:ext cx="398538" cy="4368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21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4E7FD-7288-9B59-55C2-D1C5433F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Empirical Guess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DF7A67-C6C4-7010-3867-2570092A4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586119"/>
            <a:ext cx="8648700" cy="36857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195650-B9F0-A93A-6873-ACF8CC775A5A}"/>
              </a:ext>
            </a:extLst>
          </p:cNvPr>
          <p:cNvSpPr txBox="1"/>
          <p:nvPr/>
        </p:nvSpPr>
        <p:spPr>
          <a:xfrm>
            <a:off x="115268" y="6546459"/>
            <a:ext cx="10969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bg1"/>
                </a:solidFill>
              </a:rPr>
              <a:t>Sepp Hochreiter and Jurgen Schmidhuber. Flat minima. Neural Computation, 9(1):1–42, 1997.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9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61490" y="461736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2-layer </a:t>
            </a:r>
            <a:r>
              <a:rPr lang="en-US" sz="3600" b="1" dirty="0" err="1"/>
              <a:t>ReLU</a:t>
            </a:r>
            <a:r>
              <a:rPr lang="en-US" sz="3600" b="1" dirty="0"/>
              <a:t> neural network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0850B0-25F2-4137-96E3-F62F7CD7C3C6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97CD5259-8B68-FAB2-9662-38884F1B73F0}"/>
                  </a:ext>
                </a:extLst>
              </p:cNvPr>
              <p:cNvSpPr txBox="1"/>
              <p:nvPr/>
            </p:nvSpPr>
            <p:spPr>
              <a:xfrm>
                <a:off x="291288" y="2935213"/>
                <a:ext cx="2919050" cy="1321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+mn-cs"/>
                  </a:rPr>
                  <a:t>Abuse of notation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97CD5259-8B68-FAB2-9662-38884F1B7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8" y="2935213"/>
                <a:ext cx="2919050" cy="1321003"/>
              </a:xfrm>
              <a:prstGeom prst="rect">
                <a:avLst/>
              </a:prstGeom>
              <a:blipFill>
                <a:blip r:embed="rId4"/>
                <a:stretch>
                  <a:fillRect l="-3340" t="-3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990E164-5D3A-5777-3569-E5050E066BE7}"/>
              </a:ext>
            </a:extLst>
          </p:cNvPr>
          <p:cNvCxnSpPr/>
          <p:nvPr/>
        </p:nvCxnSpPr>
        <p:spPr>
          <a:xfrm>
            <a:off x="4200292" y="5309419"/>
            <a:ext cx="41110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9BB6629-017C-B290-6B3F-9994B321EEDF}"/>
              </a:ext>
            </a:extLst>
          </p:cNvPr>
          <p:cNvCxnSpPr>
            <a:cxnSpLocks/>
          </p:cNvCxnSpPr>
          <p:nvPr/>
        </p:nvCxnSpPr>
        <p:spPr>
          <a:xfrm flipV="1">
            <a:off x="4352692" y="2661229"/>
            <a:ext cx="0" cy="28005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E718DED-DDE1-69D5-26C4-19BC4B05AA08}"/>
              </a:ext>
            </a:extLst>
          </p:cNvPr>
          <p:cNvCxnSpPr>
            <a:cxnSpLocks/>
          </p:cNvCxnSpPr>
          <p:nvPr/>
        </p:nvCxnSpPr>
        <p:spPr>
          <a:xfrm flipV="1">
            <a:off x="4352692" y="3813038"/>
            <a:ext cx="1557454" cy="14963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E6DCC96-C762-D68F-164E-22B78C7361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5152" y="4993691"/>
            <a:ext cx="505071" cy="126381"/>
          </a:xfrm>
          <a:prstGeom prst="curvedConnector3">
            <a:avLst>
              <a:gd name="adj1" fmla="val 13203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/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𝝓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∈(−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/>
              <p:nvPr/>
            </p:nvSpPr>
            <p:spPr>
              <a:xfrm>
                <a:off x="3754249" y="1312038"/>
                <a:ext cx="55384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For 1d 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2d vector.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We use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𝜙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to denote its orientation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249" y="1312038"/>
                <a:ext cx="5538436" cy="954107"/>
              </a:xfrm>
              <a:prstGeom prst="rect">
                <a:avLst/>
              </a:prstGeom>
              <a:blipFill>
                <a:blip r:embed="rId6"/>
                <a:stretch>
                  <a:fillRect l="-2313" t="-6369" r="-1762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/>
              <p:nvPr/>
            </p:nvSpPr>
            <p:spPr>
              <a:xfrm>
                <a:off x="-436752" y="842605"/>
                <a:ext cx="4928836" cy="1772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</m:t>
                                      </m:r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752" y="842605"/>
                <a:ext cx="4928836" cy="1772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/>
              <p:nvPr/>
            </p:nvSpPr>
            <p:spPr>
              <a:xfrm>
                <a:off x="9166302" y="1446304"/>
                <a:ext cx="30256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ReLU(x)=max(0,x)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302" y="1446304"/>
                <a:ext cx="3025698" cy="400110"/>
              </a:xfrm>
              <a:prstGeom prst="rect">
                <a:avLst/>
              </a:prstGeom>
              <a:blipFill>
                <a:blip r:embed="rId8"/>
                <a:stretch>
                  <a:fillRect t="-6061" r="-201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D65CA1B-0324-DD71-0D26-93598DA78F09}"/>
              </a:ext>
            </a:extLst>
          </p:cNvPr>
          <p:cNvCxnSpPr>
            <a:cxnSpLocks/>
          </p:cNvCxnSpPr>
          <p:nvPr/>
        </p:nvCxnSpPr>
        <p:spPr>
          <a:xfrm flipH="1">
            <a:off x="11011847" y="1900092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25C6AF3-D1C4-3C68-C2CB-0F928C67F9D8}"/>
              </a:ext>
            </a:extLst>
          </p:cNvPr>
          <p:cNvCxnSpPr>
            <a:cxnSpLocks/>
          </p:cNvCxnSpPr>
          <p:nvPr/>
        </p:nvCxnSpPr>
        <p:spPr>
          <a:xfrm>
            <a:off x="9975419" y="3330959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A1F8E5-9A9E-7821-E32E-47D20933D5A1}"/>
                  </a:ext>
                </a:extLst>
              </p:cNvPr>
              <p:cNvSpPr txBox="1"/>
              <p:nvPr/>
            </p:nvSpPr>
            <p:spPr>
              <a:xfrm>
                <a:off x="9753600" y="3710842"/>
                <a:ext cx="1905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𝑤𝑥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A1F8E5-9A9E-7821-E32E-47D20933D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3710842"/>
                <a:ext cx="1905000" cy="646331"/>
              </a:xfrm>
              <a:prstGeom prst="rect">
                <a:avLst/>
              </a:prstGeom>
              <a:blipFill>
                <a:blip r:embed="rId9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D92A41A-86DB-F111-30DD-FC5F79741BD1}"/>
              </a:ext>
            </a:extLst>
          </p:cNvPr>
          <p:cNvSpPr txBox="1"/>
          <p:nvPr/>
        </p:nvSpPr>
        <p:spPr>
          <a:xfrm>
            <a:off x="9138340" y="4870139"/>
            <a:ext cx="283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Angle---Turning point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25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1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7C2E0-6149-4F12-1D26-EF0C1826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 of Flatness</a:t>
            </a:r>
            <a:endParaRPr lang="zh-CN" altLang="en-US" dirty="0"/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B56CD308-9425-70AA-4780-FDFE0758E735}"/>
              </a:ext>
            </a:extLst>
          </p:cNvPr>
          <p:cNvSpPr txBox="1"/>
          <p:nvPr/>
        </p:nvSpPr>
        <p:spPr>
          <a:xfrm>
            <a:off x="578135" y="1225079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Interval flatness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718792-F444-BA95-61F1-E6CE1C5A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317" y="1446151"/>
            <a:ext cx="4309462" cy="37334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4ED6B8-0B9B-D059-5F49-CC1CC007D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13" y="2520157"/>
            <a:ext cx="3348636" cy="5937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984610-4A60-EE1A-2D64-0CFFB9BD3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21" y="3417487"/>
            <a:ext cx="3428028" cy="3754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9F7B6E-45C9-1031-52C2-06B513F3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761" y="4105291"/>
            <a:ext cx="1742087" cy="4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29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0C171-D0A0-9C75-0DAD-A74C90B8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 of Flatness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3">
                <a:extLst>
                  <a:ext uri="{FF2B5EF4-FFF2-40B4-BE49-F238E27FC236}">
                    <a16:creationId xmlns:a16="http://schemas.microsoft.com/office/drawing/2014/main" id="{B2E888E4-6C02-6352-F6B0-B49030036890}"/>
                  </a:ext>
                </a:extLst>
              </p:cNvPr>
              <p:cNvSpPr txBox="1"/>
              <p:nvPr/>
            </p:nvSpPr>
            <p:spPr>
              <a:xfrm>
                <a:off x="431980" y="1579662"/>
                <a:ext cx="38655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Hessian flatness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NTK flatness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文本框 3">
                <a:extLst>
                  <a:ext uri="{FF2B5EF4-FFF2-40B4-BE49-F238E27FC236}">
                    <a16:creationId xmlns:a16="http://schemas.microsoft.com/office/drawing/2014/main" id="{B2E888E4-6C02-6352-F6B0-B4903003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" y="1579662"/>
                <a:ext cx="3865536" cy="2862322"/>
              </a:xfrm>
              <a:prstGeom prst="rect">
                <a:avLst/>
              </a:prstGeom>
              <a:blipFill>
                <a:blip r:embed="rId2"/>
                <a:stretch>
                  <a:fillRect l="-1104" t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3A59E54-BF59-E6AC-B86A-E85F6CA2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95" y="2291260"/>
            <a:ext cx="3458224" cy="4677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9D9B0C-350C-5D66-E622-F1201F94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984" y="3311021"/>
            <a:ext cx="4129637" cy="28928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F38D32-8956-8416-10D0-F4436569A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809" y="771822"/>
            <a:ext cx="3197753" cy="779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4">
                <a:extLst>
                  <a:ext uri="{FF2B5EF4-FFF2-40B4-BE49-F238E27FC236}">
                    <a16:creationId xmlns:a16="http://schemas.microsoft.com/office/drawing/2014/main" id="{1ACA3D3B-2B75-4100-BEC6-067B199F6B61}"/>
                  </a:ext>
                </a:extLst>
              </p:cNvPr>
              <p:cNvSpPr txBox="1"/>
              <p:nvPr/>
            </p:nvSpPr>
            <p:spPr>
              <a:xfrm>
                <a:off x="9943102" y="965697"/>
                <a:ext cx="18723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14">
                <a:extLst>
                  <a:ext uri="{FF2B5EF4-FFF2-40B4-BE49-F238E27FC236}">
                    <a16:creationId xmlns:a16="http://schemas.microsoft.com/office/drawing/2014/main" id="{1ACA3D3B-2B75-4100-BEC6-067B199F6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102" y="965697"/>
                <a:ext cx="18723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5">
                <a:extLst>
                  <a:ext uri="{FF2B5EF4-FFF2-40B4-BE49-F238E27FC236}">
                    <a16:creationId xmlns:a16="http://schemas.microsoft.com/office/drawing/2014/main" id="{186315CD-1A32-F0A0-3028-80B84AD58B19}"/>
                  </a:ext>
                </a:extLst>
              </p:cNvPr>
              <p:cNvSpPr txBox="1"/>
              <p:nvPr/>
            </p:nvSpPr>
            <p:spPr>
              <a:xfrm>
                <a:off x="431980" y="5259667"/>
                <a:ext cx="5207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dirty="0"/>
                  <a:t>: para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dirty="0"/>
                  <a:t> para size,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dirty="0"/>
                  <a:t>dataset size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dirty="0"/>
                  <a:t> dataset size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15">
                <a:extLst>
                  <a:ext uri="{FF2B5EF4-FFF2-40B4-BE49-F238E27FC236}">
                    <a16:creationId xmlns:a16="http://schemas.microsoft.com/office/drawing/2014/main" id="{186315CD-1A32-F0A0-3028-80B84AD5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0" y="5259667"/>
                <a:ext cx="5207901" cy="369332"/>
              </a:xfrm>
              <a:prstGeom prst="rect">
                <a:avLst/>
              </a:prstGeom>
              <a:blipFill>
                <a:blip r:embed="rId7"/>
                <a:stretch>
                  <a:fillRect t="-8333" r="-7494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6">
            <a:extLst>
              <a:ext uri="{FF2B5EF4-FFF2-40B4-BE49-F238E27FC236}">
                <a16:creationId xmlns:a16="http://schemas.microsoft.com/office/drawing/2014/main" id="{7CF6D745-78F3-6947-909D-66DD124F81CF}"/>
              </a:ext>
            </a:extLst>
          </p:cNvPr>
          <p:cNvSpPr txBox="1"/>
          <p:nvPr/>
        </p:nvSpPr>
        <p:spPr>
          <a:xfrm>
            <a:off x="7307162" y="234044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MSE loss:</a:t>
            </a:r>
            <a:endParaRPr lang="zh-CN" altLang="en-US" dirty="0"/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843CC059-E6AF-0EF3-9EE4-E6614E1F3C15}"/>
              </a:ext>
            </a:extLst>
          </p:cNvPr>
          <p:cNvSpPr txBox="1"/>
          <p:nvPr/>
        </p:nvSpPr>
        <p:spPr>
          <a:xfrm>
            <a:off x="8141425" y="1922648"/>
            <a:ext cx="313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under the limit of infinite width</a:t>
            </a:r>
            <a:endParaRPr lang="zh-CN" altLang="en-US" dirty="0"/>
          </a:p>
        </p:txBody>
      </p:sp>
      <p:sp>
        <p:nvSpPr>
          <p:cNvPr id="11" name="文本框 18">
            <a:extLst>
              <a:ext uri="{FF2B5EF4-FFF2-40B4-BE49-F238E27FC236}">
                <a16:creationId xmlns:a16="http://schemas.microsoft.com/office/drawing/2014/main" id="{6E34D117-5ABB-0C57-01FA-5947BB0F07BD}"/>
              </a:ext>
            </a:extLst>
          </p:cNvPr>
          <p:cNvSpPr txBox="1"/>
          <p:nvPr/>
        </p:nvSpPr>
        <p:spPr>
          <a:xfrm flipH="1">
            <a:off x="8718753" y="2826157"/>
            <a:ext cx="209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 classes CIFAR10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9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19A6C-6180-A866-2396-98352E4D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effect on flatness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E22BF0-CE38-C84F-15E0-1D098F72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972" y="805180"/>
            <a:ext cx="5899376" cy="50215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958222-8630-A4A7-C1A6-621C74A670E3}"/>
              </a:ext>
            </a:extLst>
          </p:cNvPr>
          <p:cNvSpPr txBox="1"/>
          <p:nvPr/>
        </p:nvSpPr>
        <p:spPr>
          <a:xfrm>
            <a:off x="6167120" y="5826760"/>
            <a:ext cx="589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i="0" u="none" strike="noStrike" baseline="0" dirty="0">
                <a:solidFill>
                  <a:schemeClr val="tx2"/>
                </a:solidFill>
                <a:latin typeface="URWPalladioL-Roma"/>
              </a:rPr>
              <a:t>Use method from H. Li, Z. Xu, G. Taylor, C. Studer, and T. Goldstein, “Visualizing</a:t>
            </a:r>
          </a:p>
          <a:p>
            <a:pPr algn="l"/>
            <a:r>
              <a:rPr lang="en-US" altLang="zh-CN" sz="1400" b="0" i="0" u="none" strike="noStrike" baseline="0" dirty="0">
                <a:solidFill>
                  <a:schemeClr val="tx2"/>
                </a:solidFill>
                <a:latin typeface="URWPalladioL-Roma"/>
              </a:rPr>
              <a:t>the loss landscape of neural nets,” </a:t>
            </a:r>
            <a:r>
              <a:rPr lang="en-US" altLang="zh-CN" sz="1400" b="0" i="1" u="none" strike="noStrike" baseline="0" dirty="0" err="1">
                <a:solidFill>
                  <a:schemeClr val="tx2"/>
                </a:solidFill>
                <a:latin typeface="URWPalladioL-Ital"/>
              </a:rPr>
              <a:t>arXiv</a:t>
            </a:r>
            <a:r>
              <a:rPr lang="en-US" altLang="zh-CN" sz="1400" b="0" i="1" u="none" strike="noStrike" baseline="0" dirty="0">
                <a:solidFill>
                  <a:schemeClr val="tx2"/>
                </a:solidFill>
                <a:latin typeface="URWPalladioL-Ital"/>
              </a:rPr>
              <a:t> preprint arXiv:1712.09913</a:t>
            </a:r>
            <a:r>
              <a:rPr lang="en-US" altLang="zh-CN" sz="1400" b="0" i="0" u="none" strike="noStrike" baseline="0" dirty="0">
                <a:solidFill>
                  <a:schemeClr val="tx2"/>
                </a:solidFill>
                <a:latin typeface="URWPalladioL-Roma"/>
              </a:rPr>
              <a:t>, 2017.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6953BA-09D5-440F-3602-7BA84B5B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25" y="1950719"/>
            <a:ext cx="5078548" cy="22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63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A90D795-C96C-3415-E5DC-8C6FBB30A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 generalization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A90D795-C96C-3415-E5DC-8C6FBB30A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7F449B7-51CA-9822-13C6-AF50DFAF9C07}"/>
              </a:ext>
            </a:extLst>
          </p:cNvPr>
          <p:cNvSpPr txBox="1"/>
          <p:nvPr/>
        </p:nvSpPr>
        <p:spPr>
          <a:xfrm>
            <a:off x="6995160" y="5981331"/>
            <a:ext cx="5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Two-layer NNs of width 1000</a:t>
            </a:r>
            <a:r>
              <a:rPr lang="en-US" altLang="zh-CN" dirty="0">
                <a:solidFill>
                  <a:schemeClr val="tx2"/>
                </a:solidFill>
                <a:latin typeface="NimbusSanL-Regu"/>
              </a:rPr>
              <a:t>,</a:t>
            </a:r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1000 images of MNIST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88605-4C1E-3EEB-543A-8D5ED438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4702"/>
            <a:ext cx="12192000" cy="49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6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A90D795-C96C-3415-E5DC-8C6FBB30A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 flatness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A90D795-C96C-3415-E5DC-8C6FBB30A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7F449B7-51CA-9822-13C6-AF50DFAF9C07}"/>
              </a:ext>
            </a:extLst>
          </p:cNvPr>
          <p:cNvSpPr txBox="1"/>
          <p:nvPr/>
        </p:nvSpPr>
        <p:spPr>
          <a:xfrm>
            <a:off x="6995160" y="5981331"/>
            <a:ext cx="5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Two-layer NNs of width 1000</a:t>
            </a:r>
            <a:r>
              <a:rPr lang="en-US" altLang="zh-CN" dirty="0">
                <a:solidFill>
                  <a:schemeClr val="tx2"/>
                </a:solidFill>
                <a:latin typeface="NimbusSanL-Regu"/>
              </a:rPr>
              <a:t>,</a:t>
            </a:r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1000 images of MNIST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88605-4C1E-3EEB-543A-8D5ED438C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68" y="761979"/>
            <a:ext cx="8422044" cy="5166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6D14B7-A64F-E6DD-9C3E-A0A1BFD0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883" y="1310435"/>
            <a:ext cx="2866157" cy="3685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D7D74B-4BB1-E65E-3481-EEE06E6CF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810" y="1876461"/>
            <a:ext cx="3806190" cy="4414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B203B5-D345-C1CA-DD09-A8B285EE9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883" y="3071587"/>
            <a:ext cx="3137056" cy="4096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8CF4F0-4108-2B7F-5CBA-E6BC1D5F8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883" y="3598351"/>
            <a:ext cx="3292877" cy="4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14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A90D795-C96C-3415-E5DC-8C6FBB30A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 flatness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A90D795-C96C-3415-E5DC-8C6FBB30A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0861EF2-8245-6339-C78E-8171A879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60" y="2472593"/>
            <a:ext cx="6294120" cy="471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221A7F-CD11-D557-18EF-D393F073BA23}"/>
                  </a:ext>
                </a:extLst>
              </p:cNvPr>
              <p:cNvSpPr txBox="1"/>
              <p:nvPr/>
            </p:nvSpPr>
            <p:spPr>
              <a:xfrm>
                <a:off x="429260" y="2472593"/>
                <a:ext cx="28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221A7F-CD11-D557-18EF-D393F073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60" y="2472593"/>
                <a:ext cx="286004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15F9DA-4FAE-6DEA-F293-DDADD798192B}"/>
                  </a:ext>
                </a:extLst>
              </p:cNvPr>
              <p:cNvSpPr txBox="1"/>
              <p:nvPr/>
            </p:nvSpPr>
            <p:spPr>
              <a:xfrm>
                <a:off x="3078480" y="876289"/>
                <a:ext cx="6487160" cy="69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∑(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15F9DA-4FAE-6DEA-F293-DDADD7981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480" y="876289"/>
                <a:ext cx="6487160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97A455-7A6A-1EBB-F342-E6D43193AB59}"/>
                  </a:ext>
                </a:extLst>
              </p:cNvPr>
              <p:cNvSpPr txBox="1"/>
              <p:nvPr/>
            </p:nvSpPr>
            <p:spPr>
              <a:xfrm>
                <a:off x="1991360" y="1498030"/>
                <a:ext cx="9088120" cy="6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97A455-7A6A-1EBB-F342-E6D43193A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60" y="1498030"/>
                <a:ext cx="9088120" cy="670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4782AF06-558E-FE3B-42C2-3CFC9B41C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080" y="3132614"/>
            <a:ext cx="7030720" cy="30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9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1220B-C774-7A35-FD45-1D877B8D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5160"/>
            <a:ext cx="12192000" cy="761979"/>
          </a:xfrm>
        </p:spPr>
        <p:txBody>
          <a:bodyPr/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Visualize implicit regularization by modified gradient flow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8236FB5-F4D4-366B-3530-881171445602}"/>
              </a:ext>
            </a:extLst>
          </p:cNvPr>
          <p:cNvSpPr txBox="1">
            <a:spLocks/>
          </p:cNvSpPr>
          <p:nvPr/>
        </p:nvSpPr>
        <p:spPr>
          <a:xfrm>
            <a:off x="0" y="2971800"/>
            <a:ext cx="12192000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Implicit regularization on condensation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535269D-F592-F176-FDBB-2E3FC35B8B4F}"/>
              </a:ext>
            </a:extLst>
          </p:cNvPr>
          <p:cNvSpPr txBox="1">
            <a:spLocks/>
          </p:cNvSpPr>
          <p:nvPr/>
        </p:nvSpPr>
        <p:spPr>
          <a:xfrm>
            <a:off x="0" y="4094480"/>
            <a:ext cx="12192000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Implicit regularization on flatness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B3B8FA2-4DBE-3721-E2CF-562132DFD55A}"/>
              </a:ext>
            </a:extLst>
          </p:cNvPr>
          <p:cNvSpPr txBox="1">
            <a:spLocks/>
          </p:cNvSpPr>
          <p:nvPr/>
        </p:nvSpPr>
        <p:spPr>
          <a:xfrm>
            <a:off x="0" y="-33868"/>
            <a:ext cx="12192000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tx2"/>
                </a:solidFill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33104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2121B8-A180-D045-ADD3-E0CC2A36C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6" r="1"/>
          <a:stretch/>
        </p:blipFill>
        <p:spPr>
          <a:xfrm>
            <a:off x="381242" y="867687"/>
            <a:ext cx="3966636" cy="10696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934546" y="216264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/>
              <a:t>Linear regime</a:t>
            </a:r>
            <a:endParaRPr lang="en-US" sz="3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F0CD4C-87E8-9F89-6E36-CC62B62B0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3" y="3981036"/>
            <a:ext cx="3153194" cy="22349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00B142-463D-862C-92A7-FBE224AC2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0821" y="867687"/>
            <a:ext cx="6809328" cy="49695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1DBC62-2D16-BF33-3328-B9A1CBF8DD88}"/>
              </a:ext>
            </a:extLst>
          </p:cNvPr>
          <p:cNvSpPr txBox="1"/>
          <p:nvPr/>
        </p:nvSpPr>
        <p:spPr>
          <a:xfrm>
            <a:off x="4792844" y="5679285"/>
            <a:ext cx="741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However, NN’s power is not in linear regime.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29EA7D-3C7A-C256-9D55-DAF40BDA0B74}"/>
              </a:ext>
            </a:extLst>
          </p:cNvPr>
          <p:cNvSpPr txBox="1"/>
          <p:nvPr/>
        </p:nvSpPr>
        <p:spPr>
          <a:xfrm flipH="1">
            <a:off x="5901712" y="1078354"/>
            <a:ext cx="544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87CE4E-28A7-8275-D704-D8A35DCB86CB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69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2121B8-A180-D045-ADD3-E0CC2A36C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6" r="1"/>
          <a:stretch/>
        </p:blipFill>
        <p:spPr>
          <a:xfrm>
            <a:off x="381242" y="867687"/>
            <a:ext cx="3966636" cy="10696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934546" y="216264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Condensation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F0CD4C-87E8-9F89-6E36-CC62B62B0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79" y="3981036"/>
            <a:ext cx="3189762" cy="22349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00B142-463D-862C-92A7-FBE224AC2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214" y="971376"/>
            <a:ext cx="6809328" cy="50442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CB94A5-B8C8-6C12-40BC-882146C60C50}"/>
              </a:ext>
            </a:extLst>
          </p:cNvPr>
          <p:cNvSpPr txBox="1"/>
          <p:nvPr/>
        </p:nvSpPr>
        <p:spPr>
          <a:xfrm flipH="1">
            <a:off x="5724292" y="1122958"/>
            <a:ext cx="544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5FBC8E-4C9B-5D08-4BE5-3821396DE0C9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00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49244-F0B8-C39A-092A-6BFA0AB5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05" y="183622"/>
            <a:ext cx="11429516" cy="2168929"/>
          </a:xfrm>
        </p:spPr>
        <p:txBody>
          <a:bodyPr/>
          <a:lstStyle/>
          <a:p>
            <a:pPr algn="ctr"/>
            <a:r>
              <a:rPr lang="en-US" altLang="zh-CN" dirty="0"/>
              <a:t>For GD, condensation requires small initialization.</a:t>
            </a:r>
            <a:br>
              <a:rPr lang="en-US" altLang="zh-CN" dirty="0"/>
            </a:br>
            <a:r>
              <a:rPr lang="en-US" altLang="zh-CN" dirty="0"/>
              <a:t>But training is too slow!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8C4BC-0348-FD51-9897-05B56B5F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3328" y="2585803"/>
            <a:ext cx="4185343" cy="36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53259"/>
            <a:ext cx="12192000" cy="1213292"/>
          </a:xfrm>
        </p:spPr>
        <p:txBody>
          <a:bodyPr/>
          <a:lstStyle/>
          <a:p>
            <a:pPr algn="ctr"/>
            <a:r>
              <a:rPr lang="en-US" altLang="zh-CN" b="1" dirty="0"/>
              <a:t>Can we find a way:</a:t>
            </a:r>
            <a:br>
              <a:rPr lang="en-US" altLang="zh-CN" b="1" dirty="0"/>
            </a:br>
            <a:r>
              <a:rPr lang="en-US" altLang="zh-CN" b="1" dirty="0"/>
              <a:t>Condensation and Fast training?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9246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249013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Dropout facilitates </a:t>
            </a:r>
            <a:r>
              <a:rPr lang="en-US" altLang="zh-CN" dirty="0"/>
              <a:t>c</a:t>
            </a:r>
            <a:r>
              <a:rPr lang="en-US" altLang="zh-CN" b="1" dirty="0"/>
              <a:t>ondensation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en-US" altLang="zh-CN" b="1" dirty="0"/>
              <a:t>!</a:t>
            </a:r>
            <a:br>
              <a:rPr lang="en-US" altLang="zh-CN" b="1" dirty="0"/>
            </a:br>
            <a:br>
              <a:rPr lang="en-US" altLang="zh-CN" b="1" dirty="0"/>
            </a:br>
            <a:r>
              <a:rPr lang="en-US" altLang="zh-CN" b="1" dirty="0"/>
              <a:t>Even for large initialization!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165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1220B-C774-7A35-FD45-1D877B8D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5160"/>
            <a:ext cx="12192000" cy="761979"/>
          </a:xfrm>
        </p:spPr>
        <p:txBody>
          <a:bodyPr/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Visualize implicit regularization by modified gradient flow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8236FB5-F4D4-366B-3530-881171445602}"/>
              </a:ext>
            </a:extLst>
          </p:cNvPr>
          <p:cNvSpPr txBox="1">
            <a:spLocks/>
          </p:cNvSpPr>
          <p:nvPr/>
        </p:nvSpPr>
        <p:spPr>
          <a:xfrm>
            <a:off x="0" y="2971800"/>
            <a:ext cx="12192000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Implicit regularization on condensation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535269D-F592-F176-FDBB-2E3FC35B8B4F}"/>
              </a:ext>
            </a:extLst>
          </p:cNvPr>
          <p:cNvSpPr txBox="1">
            <a:spLocks/>
          </p:cNvSpPr>
          <p:nvPr/>
        </p:nvSpPr>
        <p:spPr>
          <a:xfrm>
            <a:off x="0" y="4094480"/>
            <a:ext cx="12192000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Implicit regularization on flatness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730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48354</TotalTime>
  <Words>1127</Words>
  <Application>Microsoft Macintosh PowerPoint</Application>
  <PresentationFormat>宽屏</PresentationFormat>
  <Paragraphs>162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7" baseType="lpstr">
      <vt:lpstr>等线</vt:lpstr>
      <vt:lpstr>微软雅黑</vt:lpstr>
      <vt:lpstr>CMMI10</vt:lpstr>
      <vt:lpstr>CMR10</vt:lpstr>
      <vt:lpstr>CMR6</vt:lpstr>
      <vt:lpstr>CMR8</vt:lpstr>
      <vt:lpstr>CMSY6</vt:lpstr>
      <vt:lpstr>CMSY8</vt:lpstr>
      <vt:lpstr>NimbusSanL-Regu</vt:lpstr>
      <vt:lpstr>URWPalladioL-Ital</vt:lpstr>
      <vt:lpstr>URWPalladioL-Roma</vt:lpstr>
      <vt:lpstr>Arial</vt:lpstr>
      <vt:lpstr>Arial</vt:lpstr>
      <vt:lpstr>Book Antiqua</vt:lpstr>
      <vt:lpstr>Calibri</vt:lpstr>
      <vt:lpstr>Cambria Math</vt:lpstr>
      <vt:lpstr>Georgia</vt:lpstr>
      <vt:lpstr>Times New Roman</vt:lpstr>
      <vt:lpstr>Wingdings</vt:lpstr>
      <vt:lpstr>1_自定义设计方案</vt:lpstr>
      <vt:lpstr>Office 主题​​</vt:lpstr>
      <vt:lpstr>Dropout的隐式正则化</vt:lpstr>
      <vt:lpstr>回顾参数凝聚</vt:lpstr>
      <vt:lpstr>2-layer ReLU neural network</vt:lpstr>
      <vt:lpstr>Linear regime</vt:lpstr>
      <vt:lpstr>Condensation</vt:lpstr>
      <vt:lpstr>For GD, condensation requires small initialization. But training is too slow!</vt:lpstr>
      <vt:lpstr>Can we find a way: Condensation and Fast training?</vt:lpstr>
      <vt:lpstr>Dropout facilitates condensation in whole training!  Even for large initialization!</vt:lpstr>
      <vt:lpstr>Visualize implicit regularization by modified gradient flow</vt:lpstr>
      <vt:lpstr>Dropout</vt:lpstr>
      <vt:lpstr>Dropout</vt:lpstr>
      <vt:lpstr>Condensation and flatness</vt:lpstr>
      <vt:lpstr>Dropout</vt:lpstr>
      <vt:lpstr>Dropout effect on condensation</vt:lpstr>
      <vt:lpstr>Dropout: condense+fast training</vt:lpstr>
      <vt:lpstr>Dropout effect on condensation</vt:lpstr>
      <vt:lpstr>Dropout: theory settings</vt:lpstr>
      <vt:lpstr>Dropout: Expected loss</vt:lpstr>
      <vt:lpstr>Modified gradient flow</vt:lpstr>
      <vt:lpstr>Validation of effect of R_1 (θ)</vt:lpstr>
      <vt:lpstr>Validation of effect of R_2 (θ)</vt:lpstr>
      <vt:lpstr>Dropout: Expected loss</vt:lpstr>
      <vt:lpstr>Implicit regularization of Dropout</vt:lpstr>
      <vt:lpstr>Implicit regularization of Dropout</vt:lpstr>
      <vt:lpstr>GD  GD+dropout</vt:lpstr>
      <vt:lpstr>Dropout effect on generalization</vt:lpstr>
      <vt:lpstr>SGD NO effect on condensation</vt:lpstr>
      <vt:lpstr>Implicit regularization of Dropout</vt:lpstr>
      <vt:lpstr>An Empirical Guess</vt:lpstr>
      <vt:lpstr>Definition of Flatness</vt:lpstr>
      <vt:lpstr>Definition of Flatness</vt:lpstr>
      <vt:lpstr>Dropout effect on flatness</vt:lpstr>
      <vt:lpstr>R_1 and R_2 on generalization</vt:lpstr>
      <vt:lpstr>R_1 and R_2 on flatness</vt:lpstr>
      <vt:lpstr>R_1 on flatness</vt:lpstr>
      <vt:lpstr>Visualize implicit regularization by modified gradient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c18348</cp:lastModifiedBy>
  <cp:revision>418</cp:revision>
  <dcterms:created xsi:type="dcterms:W3CDTF">2020-06-05T07:59:29Z</dcterms:created>
  <dcterms:modified xsi:type="dcterms:W3CDTF">2024-05-30T11:45:29Z</dcterms:modified>
</cp:coreProperties>
</file>